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4"/>
  </p:notesMasterIdLst>
  <p:sldIdLst>
    <p:sldId id="317" r:id="rId5"/>
    <p:sldId id="261" r:id="rId6"/>
    <p:sldId id="263" r:id="rId7"/>
    <p:sldId id="318" r:id="rId8"/>
    <p:sldId id="270" r:id="rId9"/>
    <p:sldId id="291" r:id="rId10"/>
    <p:sldId id="319" r:id="rId11"/>
    <p:sldId id="285" r:id="rId12"/>
    <p:sldId id="286" r:id="rId13"/>
    <p:sldId id="313" r:id="rId14"/>
    <p:sldId id="314" r:id="rId15"/>
    <p:sldId id="315" r:id="rId16"/>
    <p:sldId id="316" r:id="rId17"/>
    <p:sldId id="301" r:id="rId18"/>
    <p:sldId id="303" r:id="rId19"/>
    <p:sldId id="305" r:id="rId20"/>
    <p:sldId id="307" r:id="rId21"/>
    <p:sldId id="308" r:id="rId22"/>
    <p:sldId id="31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4660"/>
  </p:normalViewPr>
  <p:slideViewPr>
    <p:cSldViewPr>
      <p:cViewPr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8F107-075E-4B13-9E54-A4E5E2982465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31237-E2C9-47C6-9550-D0908EEDB7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17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7750-122D-456F-8937-4DE3EBA43E52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935-5565-459A-B07B-D0290B5C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782299"/>
      </p:ext>
    </p:extLst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7750-122D-456F-8937-4DE3EBA43E52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935-5565-459A-B07B-D0290B5C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952367"/>
      </p:ext>
    </p:extLst>
  </p:cSld>
  <p:clrMapOvr>
    <a:masterClrMapping/>
  </p:clrMapOvr>
  <p:transition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7750-122D-456F-8937-4DE3EBA43E52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935-5565-459A-B07B-D0290B5C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343925"/>
      </p:ext>
    </p:extLst>
  </p:cSld>
  <p:clrMapOvr>
    <a:masterClrMapping/>
  </p:clrMapOvr>
  <p:transition spd="med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7B422-6556-45D0-B96A-FAD0B165EB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475829"/>
      </p:ext>
    </p:extLst>
  </p:cSld>
  <p:clrMapOvr>
    <a:masterClrMapping/>
  </p:clrMapOvr>
  <p:transition spd="med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9177C-73E5-498D-B1DE-6055D54D34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248054"/>
      </p:ext>
    </p:extLst>
  </p:cSld>
  <p:clrMapOvr>
    <a:masterClrMapping/>
  </p:clrMapOvr>
  <p:transition spd="med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94054-D7E3-4E06-A139-953E6162062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37572"/>
      </p:ext>
    </p:extLst>
  </p:cSld>
  <p:clrMapOvr>
    <a:masterClrMapping/>
  </p:clrMapOvr>
  <p:transition spd="med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A1FEC-3A11-4A1F-9A82-D6C77F30C6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741687"/>
      </p:ext>
    </p:extLst>
  </p:cSld>
  <p:clrMapOvr>
    <a:masterClrMapping/>
  </p:clrMapOvr>
  <p:transition spd="med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861B0-377C-47DC-9A5E-810F40E803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29312"/>
      </p:ext>
    </p:extLst>
  </p:cSld>
  <p:clrMapOvr>
    <a:masterClrMapping/>
  </p:clrMapOvr>
  <p:transition spd="med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6B093-6980-4336-B962-8984EAC0432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754770"/>
      </p:ext>
    </p:extLst>
  </p:cSld>
  <p:clrMapOvr>
    <a:masterClrMapping/>
  </p:clrMapOvr>
  <p:transition spd="med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4E194-63EC-4942-99E8-1C4B7CB88F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715757"/>
      </p:ext>
    </p:extLst>
  </p:cSld>
  <p:clrMapOvr>
    <a:masterClrMapping/>
  </p:clrMapOvr>
  <p:transition spd="med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FFEFA-EC8C-4503-8247-F233D660DE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169229"/>
      </p:ext>
    </p:extLst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7750-122D-456F-8937-4DE3EBA43E52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935-5565-459A-B07B-D0290B5C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102940"/>
      </p:ext>
    </p:extLst>
  </p:cSld>
  <p:clrMapOvr>
    <a:masterClrMapping/>
  </p:clrMapOvr>
  <p:transition spd="med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9EAA6-2935-45FB-8A55-BBFA929678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605033"/>
      </p:ext>
    </p:extLst>
  </p:cSld>
  <p:clrMapOvr>
    <a:masterClrMapping/>
  </p:clrMapOvr>
  <p:transition spd="med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52D24-23F3-42E0-8A22-A3D77A8651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928115"/>
      </p:ext>
    </p:extLst>
  </p:cSld>
  <p:clrMapOvr>
    <a:masterClrMapping/>
  </p:clrMapOvr>
  <p:transition spd="med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A1BB4-38F4-4B87-BC4C-2A5936D33BE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017446"/>
      </p:ext>
    </p:extLst>
  </p:cSld>
  <p:clrMapOvr>
    <a:masterClrMapping/>
  </p:clrMapOvr>
  <p:transition spd="med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D71ED-8C96-4291-AE5E-0A46E04EBC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E8290-0DB2-4017-858B-1D09F882B8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056573"/>
      </p:ext>
    </p:extLst>
  </p:cSld>
  <p:clrMapOvr>
    <a:masterClrMapping/>
  </p:clrMapOvr>
  <p:transition spd="med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80CF6-3A12-4A1C-8FA9-EAA82DAEBD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883A6-554F-4BE5-B0CB-5A31CC56518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344720"/>
      </p:ext>
    </p:extLst>
  </p:cSld>
  <p:clrMapOvr>
    <a:masterClrMapping/>
  </p:clrMapOvr>
  <p:transition spd="med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7F2E9-E67D-45BE-ADD0-7F2D2F7D1D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0755B-15AB-427C-B514-EA1003F361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58759"/>
      </p:ext>
    </p:extLst>
  </p:cSld>
  <p:clrMapOvr>
    <a:masterClrMapping/>
  </p:clrMapOvr>
  <p:transition spd="med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BCA2D-E34B-4A48-B0F2-C07A191A9C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6DEE5-7261-45A7-BC6D-3ADFE757B7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47867"/>
      </p:ext>
    </p:extLst>
  </p:cSld>
  <p:clrMapOvr>
    <a:masterClrMapping/>
  </p:clrMapOvr>
  <p:transition spd="med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FCB1C-853B-4960-B785-F150A8DC34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D2410-1906-4A1B-B2E7-2F7384E651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085948"/>
      </p:ext>
    </p:extLst>
  </p:cSld>
  <p:clrMapOvr>
    <a:masterClrMapping/>
  </p:clrMapOvr>
  <p:transition spd="med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8B999-B662-402C-A20C-6D4A00F219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FD951-4680-43BD-B4C6-A27B9581B1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312440"/>
      </p:ext>
    </p:extLst>
  </p:cSld>
  <p:clrMapOvr>
    <a:masterClrMapping/>
  </p:clrMapOvr>
  <p:transition spd="med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C4410-58BC-42E3-9A6A-9E06A586D4E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075F2-E039-4C2D-9663-CE2D1576C7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78150"/>
      </p:ext>
    </p:extLst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7750-122D-456F-8937-4DE3EBA43E52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935-5565-459A-B07B-D0290B5C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513770"/>
      </p:ext>
    </p:extLst>
  </p:cSld>
  <p:clrMapOvr>
    <a:masterClrMapping/>
  </p:clrMapOvr>
  <p:transition spd="med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8D7D4-53C4-4620-88A7-E1B20AEE53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DEC90-8A1C-4867-9558-90FE0DE0AC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643675"/>
      </p:ext>
    </p:extLst>
  </p:cSld>
  <p:clrMapOvr>
    <a:masterClrMapping/>
  </p:clrMapOvr>
  <p:transition spd="med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89D08-6635-4171-911D-734D1C68E3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F57E3-CD33-4AA5-9FDD-4D59C1F946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661509"/>
      </p:ext>
    </p:extLst>
  </p:cSld>
  <p:clrMapOvr>
    <a:masterClrMapping/>
  </p:clrMapOvr>
  <p:transition spd="med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970AF-191B-4F39-881E-1143F7A57EC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A690D-77A5-46BB-B0DF-346C4EF2FD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841378"/>
      </p:ext>
    </p:extLst>
  </p:cSld>
  <p:clrMapOvr>
    <a:masterClrMapping/>
  </p:clrMapOvr>
  <p:transition spd="med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D9084-969F-4319-9D99-073C3280A2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C175B-6CBB-47C0-A9CE-5702B4E35F8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726177"/>
      </p:ext>
    </p:extLst>
  </p:cSld>
  <p:clrMapOvr>
    <a:masterClrMapping/>
  </p:clrMapOvr>
  <p:transition spd="med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D71ED-8C96-4291-AE5E-0A46E04EBC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E8290-0DB2-4017-858B-1D09F882B8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271197"/>
      </p:ext>
    </p:extLst>
  </p:cSld>
  <p:clrMapOvr>
    <a:masterClrMapping/>
  </p:clrMapOvr>
  <p:transition spd="med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80CF6-3A12-4A1C-8FA9-EAA82DAEBD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883A6-554F-4BE5-B0CB-5A31CC56518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58287"/>
      </p:ext>
    </p:extLst>
  </p:cSld>
  <p:clrMapOvr>
    <a:masterClrMapping/>
  </p:clrMapOvr>
  <p:transition spd="med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7F2E9-E67D-45BE-ADD0-7F2D2F7D1D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0755B-15AB-427C-B514-EA1003F361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16909"/>
      </p:ext>
    </p:extLst>
  </p:cSld>
  <p:clrMapOvr>
    <a:masterClrMapping/>
  </p:clrMapOvr>
  <p:transition spd="med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BCA2D-E34B-4A48-B0F2-C07A191A9C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6DEE5-7261-45A7-BC6D-3ADFE757B7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464080"/>
      </p:ext>
    </p:extLst>
  </p:cSld>
  <p:clrMapOvr>
    <a:masterClrMapping/>
  </p:clrMapOvr>
  <p:transition spd="med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FCB1C-853B-4960-B785-F150A8DC34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D2410-1906-4A1B-B2E7-2F7384E651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669397"/>
      </p:ext>
    </p:extLst>
  </p:cSld>
  <p:clrMapOvr>
    <a:masterClrMapping/>
  </p:clrMapOvr>
  <p:transition spd="med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8B999-B662-402C-A20C-6D4A00F219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FD951-4680-43BD-B4C6-A27B9581B1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605142"/>
      </p:ext>
    </p:extLst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7750-122D-456F-8937-4DE3EBA43E52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935-5565-459A-B07B-D0290B5C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282573"/>
      </p:ext>
    </p:extLst>
  </p:cSld>
  <p:clrMapOvr>
    <a:masterClrMapping/>
  </p:clrMapOvr>
  <p:transition spd="med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C4410-58BC-42E3-9A6A-9E06A586D4E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075F2-E039-4C2D-9663-CE2D1576C7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318134"/>
      </p:ext>
    </p:extLst>
  </p:cSld>
  <p:clrMapOvr>
    <a:masterClrMapping/>
  </p:clrMapOvr>
  <p:transition spd="med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8D7D4-53C4-4620-88A7-E1B20AEE53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DEC90-8A1C-4867-9558-90FE0DE0AC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364063"/>
      </p:ext>
    </p:extLst>
  </p:cSld>
  <p:clrMapOvr>
    <a:masterClrMapping/>
  </p:clrMapOvr>
  <p:transition spd="med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89D08-6635-4171-911D-734D1C68E3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F57E3-CD33-4AA5-9FDD-4D59C1F946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424494"/>
      </p:ext>
    </p:extLst>
  </p:cSld>
  <p:clrMapOvr>
    <a:masterClrMapping/>
  </p:clrMapOvr>
  <p:transition spd="med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970AF-191B-4F39-881E-1143F7A57EC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A690D-77A5-46BB-B0DF-346C4EF2FD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054921"/>
      </p:ext>
    </p:extLst>
  </p:cSld>
  <p:clrMapOvr>
    <a:masterClrMapping/>
  </p:clrMapOvr>
  <p:transition spd="med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D9084-969F-4319-9D99-073C3280A2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C175B-6CBB-47C0-A9CE-5702B4E35F8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013584"/>
      </p:ext>
    </p:extLst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7750-122D-456F-8937-4DE3EBA43E52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935-5565-459A-B07B-D0290B5C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924423"/>
      </p:ext>
    </p:extLst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7750-122D-456F-8937-4DE3EBA43E52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935-5565-459A-B07B-D0290B5C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514588"/>
      </p:ext>
    </p:extLst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7750-122D-456F-8937-4DE3EBA43E52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935-5565-459A-B07B-D0290B5C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26032"/>
      </p:ext>
    </p:extLst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7750-122D-456F-8937-4DE3EBA43E52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935-5565-459A-B07B-D0290B5C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615647"/>
      </p:ext>
    </p:extLst>
  </p:cSld>
  <p:clrMapOvr>
    <a:masterClrMapping/>
  </p:clrMapOvr>
  <p:transition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7750-122D-456F-8937-4DE3EBA43E52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935-5565-459A-B07B-D0290B5C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645173"/>
      </p:ext>
    </p:extLst>
  </p:cSld>
  <p:clrMapOvr>
    <a:masterClrMapping/>
  </p:clrMapOvr>
  <p:transition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E7750-122D-456F-8937-4DE3EBA43E52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62935-5565-459A-B07B-D0290B5C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20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DD83A5-735F-43AC-AEF9-47BA02D133B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33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randomBar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5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DC73E9-51D8-4CDB-AE1F-C1EFD10EA7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DD4C32-7B7B-4199-8757-1337043433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0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DC73E9-51D8-4CDB-AE1F-C1EFD10EA7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DD4C32-7B7B-4199-8757-1337043433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52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78479"/>
      </p:ext>
    </p:extLst>
  </p:cSld>
  <p:clrMapOvr>
    <a:masterClrMapping/>
  </p:clrMapOvr>
  <p:transition spd="med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Ga-vrốt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luỹ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9144000" cy="4648200"/>
          </a:xfrm>
        </p:spPr>
        <p:txBody>
          <a:bodyPr/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Ăng-giôn-ra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mừoi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luỹ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66251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Ga-vrốt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9144000" cy="4648200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thoáng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dốc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ú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66251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Ga-vrốt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9144000" cy="4648200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ú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66251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Ga-vrốt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6251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00038" y="-25397"/>
            <a:ext cx="8615362" cy="5153019"/>
            <a:chOff x="300250" y="-19050"/>
            <a:chExt cx="8615150" cy="3864651"/>
          </a:xfrm>
        </p:grpSpPr>
        <p:sp>
          <p:nvSpPr>
            <p:cNvPr id="4" name="TextBox 3"/>
            <p:cNvSpPr txBox="1"/>
            <p:nvPr/>
          </p:nvSpPr>
          <p:spPr>
            <a:xfrm>
              <a:off x="3224353" y="-19050"/>
              <a:ext cx="3355892" cy="7965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0" b="1" dirty="0" err="1">
                  <a:solidFill>
                    <a:srgbClr val="FF0000"/>
                  </a:solidFill>
                  <a:latin typeface="Times New Roman" pitchFamily="18" charset="0"/>
                  <a:ea typeface="HP001 5Ha" pitchFamily="34" charset="-127"/>
                  <a:cs typeface="Times New Roman" pitchFamily="18" charset="0"/>
                </a:rPr>
                <a:t>Nội</a:t>
              </a:r>
              <a:r>
                <a:rPr lang="en-US" sz="6000" b="1" dirty="0">
                  <a:solidFill>
                    <a:srgbClr val="FF0000"/>
                  </a:solidFill>
                  <a:latin typeface="Times New Roman" pitchFamily="18" charset="0"/>
                  <a:ea typeface="HP001 5Ha" pitchFamily="34" charset="-127"/>
                  <a:cs typeface="Times New Roman" pitchFamily="18" charset="0"/>
                </a:rPr>
                <a:t> dung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0250" y="1006445"/>
              <a:ext cx="8615150" cy="2839156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8000" b="1" dirty="0" smtClean="0">
                  <a:latin typeface="Times New Roman" pitchFamily="18" charset="0"/>
                  <a:cs typeface="Times New Roman" pitchFamily="18" charset="0"/>
                </a:rPr>
                <a:t>Ca </a:t>
              </a:r>
              <a:r>
                <a:rPr lang="en-US" sz="8000" b="1" dirty="0" err="1">
                  <a:latin typeface="Times New Roman" pitchFamily="18" charset="0"/>
                  <a:cs typeface="Times New Roman" pitchFamily="18" charset="0"/>
                </a:rPr>
                <a:t>ngợi</a:t>
              </a:r>
              <a:r>
                <a:rPr lang="en-US" sz="8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0" b="1" dirty="0" err="1">
                  <a:latin typeface="Times New Roman" pitchFamily="18" charset="0"/>
                  <a:cs typeface="Times New Roman" pitchFamily="18" charset="0"/>
                </a:rPr>
                <a:t>lòng</a:t>
              </a:r>
              <a:r>
                <a:rPr lang="en-US" sz="8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0" b="1" dirty="0" err="1">
                  <a:latin typeface="Times New Roman" pitchFamily="18" charset="0"/>
                  <a:cs typeface="Times New Roman" pitchFamily="18" charset="0"/>
                </a:rPr>
                <a:t>dũng</a:t>
              </a:r>
              <a:r>
                <a:rPr lang="en-US" sz="8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0" b="1" dirty="0" err="1">
                  <a:latin typeface="Times New Roman" pitchFamily="18" charset="0"/>
                  <a:cs typeface="Times New Roman" pitchFamily="18" charset="0"/>
                </a:rPr>
                <a:t>cảm</a:t>
              </a:r>
              <a:r>
                <a:rPr lang="en-US" sz="8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0" b="1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8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0" b="1" dirty="0" err="1">
                  <a:latin typeface="Times New Roman" pitchFamily="18" charset="0"/>
                  <a:cs typeface="Times New Roman" pitchFamily="18" charset="0"/>
                </a:rPr>
                <a:t>chú</a:t>
              </a:r>
              <a:r>
                <a:rPr lang="en-US" sz="8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0" b="1" dirty="0" err="1"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8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0" b="1" dirty="0" err="1">
                  <a:latin typeface="Times New Roman" pitchFamily="18" charset="0"/>
                  <a:cs typeface="Times New Roman" pitchFamily="18" charset="0"/>
                </a:rPr>
                <a:t>Ga</a:t>
              </a:r>
              <a:r>
                <a:rPr lang="en-US" sz="8000" b="1" dirty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8000" b="1" dirty="0" err="1">
                  <a:latin typeface="Times New Roman" pitchFamily="18" charset="0"/>
                  <a:cs typeface="Times New Roman" pitchFamily="18" charset="0"/>
                </a:rPr>
                <a:t>vrốt</a:t>
              </a:r>
              <a:r>
                <a:rPr lang="en-US" sz="8000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152400" y="3031068"/>
            <a:ext cx="88392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800">
              <a:latin typeface="Calibri" pitchFamily="34" charset="0"/>
            </a:endParaRPr>
          </a:p>
        </p:txBody>
      </p:sp>
      <p:grpSp>
        <p:nvGrpSpPr>
          <p:cNvPr id="6" name="Group 8"/>
          <p:cNvGrpSpPr/>
          <p:nvPr/>
        </p:nvGrpSpPr>
        <p:grpSpPr>
          <a:xfrm>
            <a:off x="2133600" y="817408"/>
            <a:ext cx="5154881" cy="4821392"/>
            <a:chOff x="1314477" y="-57633"/>
            <a:chExt cx="5154881" cy="3616044"/>
          </a:xfrm>
          <a:solidFill>
            <a:srgbClr val="00B0F0"/>
          </a:solidFill>
        </p:grpSpPr>
        <p:sp>
          <p:nvSpPr>
            <p:cNvPr id="2" name="Cloud Callout 1"/>
            <p:cNvSpPr/>
            <p:nvPr/>
          </p:nvSpPr>
          <p:spPr>
            <a:xfrm flipH="1">
              <a:off x="1314477" y="-57633"/>
              <a:ext cx="5154881" cy="3616044"/>
            </a:xfrm>
            <a:prstGeom prst="cloudCallout">
              <a:avLst>
                <a:gd name="adj1" fmla="val -93508"/>
                <a:gd name="adj2" fmla="val 55604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71677" y="721689"/>
              <a:ext cx="3985162" cy="14377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HP001 5Ha" pitchFamily="34" charset="-127"/>
                  <a:cs typeface="Times New Roman" pitchFamily="18" charset="0"/>
                </a:rPr>
                <a:t>Nội</a:t>
              </a:r>
              <a:r>
                <a:rPr lang="en-US" sz="4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HP001 5Ha" pitchFamily="34" charset="-127"/>
                  <a:cs typeface="Times New Roman" pitchFamily="18" charset="0"/>
                </a:rPr>
                <a:t> dung </a:t>
              </a:r>
              <a:r>
                <a:rPr lang="en-US" sz="4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HP001 5Ha" pitchFamily="34" charset="-127"/>
                  <a:cs typeface="Times New Roman" pitchFamily="18" charset="0"/>
                </a:rPr>
                <a:t>của</a:t>
              </a:r>
              <a:r>
                <a:rPr lang="en-US" sz="4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HP001 5Ha" pitchFamily="34" charset="-127"/>
                  <a:cs typeface="Times New Roman" pitchFamily="18" charset="0"/>
                </a:rPr>
                <a:t> </a:t>
              </a:r>
              <a:r>
                <a:rPr lang="en-US" sz="4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HP001 5Ha" pitchFamily="34" charset="-127"/>
                  <a:cs typeface="Times New Roman" pitchFamily="18" charset="0"/>
                </a:rPr>
                <a:t>bài</a:t>
              </a:r>
              <a:r>
                <a:rPr lang="en-US" sz="4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HP001 5Ha" pitchFamily="34" charset="-127"/>
                  <a:cs typeface="Times New Roman" pitchFamily="18" charset="0"/>
                </a:rPr>
                <a:t> </a:t>
              </a:r>
              <a:r>
                <a:rPr lang="en-US" sz="4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HP001 5Ha" pitchFamily="34" charset="-127"/>
                  <a:cs typeface="Times New Roman" pitchFamily="18" charset="0"/>
                </a:rPr>
                <a:t>tập</a:t>
              </a:r>
              <a:r>
                <a:rPr lang="en-US" sz="4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HP001 5Ha" pitchFamily="34" charset="-127"/>
                  <a:cs typeface="Times New Roman" pitchFamily="18" charset="0"/>
                </a:rPr>
                <a:t> </a:t>
              </a:r>
              <a:r>
                <a:rPr lang="en-US" sz="4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HP001 5Ha" pitchFamily="34" charset="-127"/>
                  <a:cs typeface="Times New Roman" pitchFamily="18" charset="0"/>
                </a:rPr>
                <a:t>đọc</a:t>
              </a:r>
              <a:r>
                <a:rPr lang="en-US" sz="4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HP001 5Ha" pitchFamily="34" charset="-127"/>
                  <a:cs typeface="Times New Roman" pitchFamily="18" charset="0"/>
                </a:rPr>
                <a:t> ?</a:t>
              </a:r>
              <a:endPara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328025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914400" y="1718863"/>
            <a:ext cx="7620000" cy="105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LUYỆN ĐỌC DIỄN CẢM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ea typeface="HP001 5Ha" pitchFamily="34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58017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2484"/>
          <a:stretch/>
        </p:blipFill>
        <p:spPr>
          <a:xfrm>
            <a:off x="0" y="0"/>
            <a:ext cx="9144000" cy="6868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1443" y="-122767"/>
            <a:ext cx="4956175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u="sng">
                <a:solidFill>
                  <a:srgbClr val="FF000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Luyện đọc diễn cảm</a:t>
            </a:r>
            <a:endParaRPr lang="en-US" sz="4400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8087" y="2133602"/>
            <a:ext cx="8388350" cy="31947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US" sz="4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Nhấn giọng : </a:t>
            </a:r>
            <a:r>
              <a:rPr lang="en-US" sz="4200">
                <a:latin typeface="Times New Roman" pitchFamily="18" charset="0"/>
                <a:cs typeface="Times New Roman" pitchFamily="18" charset="0"/>
              </a:rPr>
              <a:t>nằm xuống, đứng thẳng lên, ẩn, phốc ra, tới, lui, dốc cạn, không rời, thiên thần, bắn, nhanh hơn, ú tim, ghê rợn.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1193803"/>
            <a:ext cx="838835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Ga-vrốt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dốc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...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ghê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rợn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608371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447800" y="2616202"/>
            <a:ext cx="7010400" cy="20428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>
                <a:ln>
                  <a:solidFill>
                    <a:sysClr val="windowText" lastClr="000000"/>
                  </a:solidFill>
                </a:ln>
                <a:solidFill>
                  <a:srgbClr val="24CA4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184142268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1" y="3429000"/>
            <a:ext cx="5611091" cy="20428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356764941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5" name="Picture 4" descr="EJ14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8676" name="Picture 12" descr="0 (50)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5209117"/>
            <a:ext cx="400050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3" descr="0 (50)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55217"/>
            <a:ext cx="400050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774703" y="3619500"/>
            <a:ext cx="301625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3557588" y="4337052"/>
            <a:ext cx="406400" cy="539749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" name="AutoShape 18"/>
          <p:cNvSpPr>
            <a:spLocks noChangeArrowheads="1"/>
          </p:cNvSpPr>
          <p:nvPr/>
        </p:nvSpPr>
        <p:spPr bwMode="auto">
          <a:xfrm>
            <a:off x="1393825" y="3733800"/>
            <a:ext cx="407988" cy="539751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" name="AutoShape 19"/>
          <p:cNvSpPr>
            <a:spLocks noChangeArrowheads="1"/>
          </p:cNvSpPr>
          <p:nvPr/>
        </p:nvSpPr>
        <p:spPr bwMode="auto">
          <a:xfrm>
            <a:off x="4913313" y="5444069"/>
            <a:ext cx="406400" cy="539751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" name="AutoShape 23"/>
          <p:cNvSpPr>
            <a:spLocks noChangeArrowheads="1"/>
          </p:cNvSpPr>
          <p:nvPr/>
        </p:nvSpPr>
        <p:spPr bwMode="auto">
          <a:xfrm>
            <a:off x="304803" y="2180167"/>
            <a:ext cx="250825" cy="4572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" name="AutoShape 26"/>
          <p:cNvSpPr>
            <a:spLocks noChangeArrowheads="1"/>
          </p:cNvSpPr>
          <p:nvPr/>
        </p:nvSpPr>
        <p:spPr bwMode="auto">
          <a:xfrm>
            <a:off x="2651128" y="5562600"/>
            <a:ext cx="252413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AutoShape 27"/>
          <p:cNvSpPr>
            <a:spLocks noChangeArrowheads="1"/>
          </p:cNvSpPr>
          <p:nvPr/>
        </p:nvSpPr>
        <p:spPr bwMode="auto">
          <a:xfrm>
            <a:off x="925516" y="1443567"/>
            <a:ext cx="250825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AutoShape 28"/>
          <p:cNvSpPr>
            <a:spLocks noChangeArrowheads="1"/>
          </p:cNvSpPr>
          <p:nvPr/>
        </p:nvSpPr>
        <p:spPr bwMode="auto">
          <a:xfrm>
            <a:off x="2182814" y="4572000"/>
            <a:ext cx="250825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AutoShape 29"/>
          <p:cNvSpPr>
            <a:spLocks noChangeArrowheads="1"/>
          </p:cNvSpPr>
          <p:nvPr/>
        </p:nvSpPr>
        <p:spPr bwMode="auto">
          <a:xfrm>
            <a:off x="5589591" y="4876800"/>
            <a:ext cx="250825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AutoShape 30"/>
          <p:cNvSpPr>
            <a:spLocks noChangeArrowheads="1"/>
          </p:cNvSpPr>
          <p:nvPr/>
        </p:nvSpPr>
        <p:spPr bwMode="auto">
          <a:xfrm>
            <a:off x="8042275" y="2370668"/>
            <a:ext cx="317500" cy="44026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AutoShape 31"/>
          <p:cNvSpPr>
            <a:spLocks noChangeArrowheads="1"/>
          </p:cNvSpPr>
          <p:nvPr/>
        </p:nvSpPr>
        <p:spPr bwMode="auto">
          <a:xfrm>
            <a:off x="1863725" y="1274233"/>
            <a:ext cx="319088" cy="44026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AutoShape 33"/>
          <p:cNvSpPr>
            <a:spLocks noChangeArrowheads="1"/>
          </p:cNvSpPr>
          <p:nvPr/>
        </p:nvSpPr>
        <p:spPr bwMode="auto">
          <a:xfrm>
            <a:off x="1457328" y="2590800"/>
            <a:ext cx="250825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AutoShape 34"/>
          <p:cNvSpPr>
            <a:spLocks noChangeArrowheads="1"/>
          </p:cNvSpPr>
          <p:nvPr/>
        </p:nvSpPr>
        <p:spPr bwMode="auto">
          <a:xfrm>
            <a:off x="2798763" y="965202"/>
            <a:ext cx="419100" cy="404284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" name="AutoShape 35"/>
          <p:cNvSpPr>
            <a:spLocks noChangeArrowheads="1"/>
          </p:cNvSpPr>
          <p:nvPr/>
        </p:nvSpPr>
        <p:spPr bwMode="auto">
          <a:xfrm>
            <a:off x="6497638" y="1799169"/>
            <a:ext cx="419100" cy="402167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1" name="AutoShape 37"/>
          <p:cNvSpPr>
            <a:spLocks noChangeArrowheads="1"/>
          </p:cNvSpPr>
          <p:nvPr/>
        </p:nvSpPr>
        <p:spPr bwMode="auto">
          <a:xfrm>
            <a:off x="836616" y="512233"/>
            <a:ext cx="314325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AutoShape 38"/>
          <p:cNvSpPr>
            <a:spLocks noChangeArrowheads="1"/>
          </p:cNvSpPr>
          <p:nvPr/>
        </p:nvSpPr>
        <p:spPr bwMode="auto">
          <a:xfrm>
            <a:off x="5715003" y="1045633"/>
            <a:ext cx="188913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AutoShape 40"/>
          <p:cNvSpPr>
            <a:spLocks noChangeArrowheads="1"/>
          </p:cNvSpPr>
          <p:nvPr/>
        </p:nvSpPr>
        <p:spPr bwMode="auto">
          <a:xfrm>
            <a:off x="3775078" y="1367367"/>
            <a:ext cx="188913" cy="3810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4" name="AutoShape 41"/>
          <p:cNvSpPr>
            <a:spLocks noChangeArrowheads="1"/>
          </p:cNvSpPr>
          <p:nvPr/>
        </p:nvSpPr>
        <p:spPr bwMode="auto">
          <a:xfrm>
            <a:off x="8001003" y="893233"/>
            <a:ext cx="250825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AutoShape 43"/>
          <p:cNvSpPr>
            <a:spLocks noChangeArrowheads="1"/>
          </p:cNvSpPr>
          <p:nvPr/>
        </p:nvSpPr>
        <p:spPr bwMode="auto">
          <a:xfrm>
            <a:off x="7999413" y="3816351"/>
            <a:ext cx="252412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WordArt 3"/>
          <p:cNvSpPr>
            <a:spLocks noChangeArrowheads="1" noChangeShapeType="1" noTextEdit="1"/>
          </p:cNvSpPr>
          <p:nvPr/>
        </p:nvSpPr>
        <p:spPr bwMode="auto">
          <a:xfrm>
            <a:off x="1608138" y="1864784"/>
            <a:ext cx="5668962" cy="268181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7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CẢM ƠN CÁC EM HỌC SINH!</a:t>
            </a:r>
            <a:endParaRPr lang="ru-RU" sz="27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922194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75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PDOC4_0002"/>
          <p:cNvPicPr>
            <a:picLocks noChangeAspect="1" noChangeArrowheads="1"/>
          </p:cNvPicPr>
          <p:nvPr/>
        </p:nvPicPr>
        <p:blipFill rotWithShape="1">
          <a:blip r:embed="rId2"/>
          <a:srcRect l="2597" t="4156" r="3117" b="5339"/>
          <a:stretch/>
        </p:blipFill>
        <p:spPr>
          <a:xfrm>
            <a:off x="0" y="0"/>
            <a:ext cx="913765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777832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2727036" y="874713"/>
            <a:ext cx="184730" cy="3693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8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3657600" y="487369"/>
            <a:ext cx="2286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0066"/>
                </a:solidFill>
                <a:latin typeface=".VnTimeH" pitchFamily="34" charset="0"/>
              </a:rPr>
              <a:t>TËp ®äc</a:t>
            </a: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2133600" y="1066805"/>
            <a:ext cx="502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FF00FF"/>
                </a:solidFill>
                <a:latin typeface=".VnTimeH" pitchFamily="34" charset="0"/>
              </a:rPr>
              <a:t>           </a:t>
            </a:r>
            <a:r>
              <a:rPr lang="en-US" sz="2800" b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Ga – vrốt ngoài chiến lũy </a:t>
            </a:r>
            <a:endParaRPr lang="en-US" sz="2800" b="1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84" name="Picture 16" descr="200px-Victor_Hugo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2286001"/>
            <a:ext cx="5715000" cy="443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87" name="Text Box 19"/>
          <p:cNvSpPr txBox="1">
            <a:spLocks noChangeArrowheads="1"/>
          </p:cNvSpPr>
          <p:nvPr/>
        </p:nvSpPr>
        <p:spPr bwMode="auto">
          <a:xfrm>
            <a:off x="4572000" y="1462093"/>
            <a:ext cx="1752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Huy-gô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8" y="2308127"/>
            <a:ext cx="3107709" cy="441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2533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8873017"/>
      </p:ext>
    </p:extLst>
  </p:cSld>
  <p:clrMapOvr>
    <a:masterClrMapping/>
  </p:clrMapOvr>
  <p:transition spd="med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34240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/>
          <a:srcRect b="6956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659696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91545"/>
      </p:ext>
    </p:extLst>
  </p:cSld>
  <p:clrMapOvr>
    <a:masterClrMapping/>
  </p:clrMapOvr>
  <p:transition spd="med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762000" y="1688157"/>
            <a:ext cx="6781800" cy="9928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sz="5000" b="1" dirty="0" smtClean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TÌM HIỂU BÀI</a:t>
            </a:r>
            <a:endParaRPr lang="en-US" sz="72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ea typeface="HP001 5Ha" pitchFamily="34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30440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Ga-vrốt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luỹ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9144000" cy="4648200"/>
          </a:xfrm>
        </p:spPr>
        <p:txBody>
          <a:bodyPr/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Ga-vrốt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luỹ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66251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8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vi-V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8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vi-V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304</Words>
  <Application>Microsoft Office PowerPoint</Application>
  <PresentationFormat>On-screen Show (4:3)</PresentationFormat>
  <Paragraphs>27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Office Theme</vt:lpstr>
      <vt:lpstr>Default Design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1: Ga-vrốt ra ngoài chiến luỹ để làm gì?</vt:lpstr>
      <vt:lpstr>Câu 2: Vì sao Ga-vrốt lại ra ngoài chiến luỹ trong lúc mưa đạn như vậy?</vt:lpstr>
      <vt:lpstr>Câu 3: Tìm những chi tiết thể hiện tinh thần dũng cảm của Ga-vrốt.</vt:lpstr>
      <vt:lpstr>Câu 4: Vì sao tác giả nói Ga-vrốt là một thiên thần?</vt:lpstr>
      <vt:lpstr>Câu 5: Em có suy nghĩ gì về nhân vật Ga-vrốt?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MX</dc:creator>
  <cp:lastModifiedBy>Luu Thu Thuy</cp:lastModifiedBy>
  <cp:revision>23</cp:revision>
  <dcterms:created xsi:type="dcterms:W3CDTF">2016-08-31T14:03:31Z</dcterms:created>
  <dcterms:modified xsi:type="dcterms:W3CDTF">2019-03-05T07:53:04Z</dcterms:modified>
</cp:coreProperties>
</file>